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580"/>
  </p:normalViewPr>
  <p:slideViewPr>
    <p:cSldViewPr snapToGrid="0" snapToObjects="1">
      <p:cViewPr>
        <p:scale>
          <a:sx n="95" d="100"/>
          <a:sy n="95" d="100"/>
        </p:scale>
        <p:origin x="1216" y="7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A6000-CC70-3C4B-A60B-28B94D72DE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4E9E69-D871-414C-A008-1C7CAB0695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AF425E-AB5A-1E4B-8125-D4A413B8EE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D8D687-756D-AE43-908C-0084F596514B}" type="datetimeFigureOut">
              <a:rPr lang="en-US" smtClean="0"/>
              <a:t>10/12/20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496793-6AE3-5742-BE4C-C5F1321BB3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1F471F-CA79-834E-BD5E-F73741A23B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D11F0-0DDA-1649-A6DC-11A0183964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6550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007EF-E0EB-C24C-B352-0D5CF446D8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067EE1-4161-9F46-B848-609FB12B2E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4B2B68-3F3D-E44C-A7D8-9AFEB0D3DB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D8D687-756D-AE43-908C-0084F596514B}" type="datetimeFigureOut">
              <a:rPr lang="en-US" smtClean="0"/>
              <a:t>10/12/20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9C30A2-B332-8C4A-BD71-9D748106A0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4915F7-1681-6D4E-A70A-17B2FDA9C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D11F0-0DDA-1649-A6DC-11A0183964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7056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3C4E188-58BE-BA4C-AB07-F9D0D5647E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20A5ED6-434F-D149-AE4E-5C906EA48E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972EDA-3FEE-3F43-B12B-AD10881C83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D8D687-756D-AE43-908C-0084F596514B}" type="datetimeFigureOut">
              <a:rPr lang="en-US" smtClean="0"/>
              <a:t>10/12/20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A652E9-8CB9-8F4A-A413-87C8C94299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A9592B-B639-914E-9AA7-C00CC8AA0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D11F0-0DDA-1649-A6DC-11A0183964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3624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93349-9C9D-5F43-8720-82FA0CC91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9B77D9-7E34-1C4D-B79E-16C6B2EBB2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3A78D1-C62A-C64E-8761-7C3BA3EA03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D8D687-756D-AE43-908C-0084F596514B}" type="datetimeFigureOut">
              <a:rPr lang="en-US" smtClean="0"/>
              <a:t>10/12/20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2A3F18-4744-4C43-9156-80F7C106EF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0C4D53-0EC0-DF45-A292-C6FD56443A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D11F0-0DDA-1649-A6DC-11A0183964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0916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58A42F-A370-F641-A601-2C77B1462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49575E-8CDF-3F4A-AC28-410F14993E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3814EC-CC1B-BB4D-B2BB-8DA489A042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D8D687-756D-AE43-908C-0084F596514B}" type="datetimeFigureOut">
              <a:rPr lang="en-US" smtClean="0"/>
              <a:t>10/12/20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E97BE6-AEF5-B04F-8082-F9711E9D93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9B9D1D-567F-0B4B-98F3-0FF893367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D11F0-0DDA-1649-A6DC-11A0183964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4375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8D0D4-853F-8140-9839-7F27363893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929C53-9EB1-4542-B15B-18A0C0CACE4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2C198C-AA53-9C40-91CD-87D6E5F352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83C3E9-02BB-2648-9303-7DF3FF4863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D8D687-756D-AE43-908C-0084F596514B}" type="datetimeFigureOut">
              <a:rPr lang="en-US" smtClean="0"/>
              <a:t>10/12/20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13C7CD-506B-2845-9B3D-31F2573FF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7A6C41-E036-F44E-BFA6-42390FF4A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D11F0-0DDA-1649-A6DC-11A0183964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3160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54A746-057F-A44B-BBC3-800BD0CDB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18BF6B-BFD8-434A-A6B9-CA3C52B22D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2DCB61-3609-6B49-A7F7-5D1F2007CD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43AA45-8BE0-0149-ACF2-64C2F72A8B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8F1C55-1458-E04E-A1F4-54ACB8E37FB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3428523-A7CB-2E4D-AAAC-DF718239AF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D8D687-756D-AE43-908C-0084F596514B}" type="datetimeFigureOut">
              <a:rPr lang="en-US" smtClean="0"/>
              <a:t>10/12/20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B95CBB5-0943-A348-AD7D-FF62E44024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8270081-77D4-9A4C-A8D8-3434C39096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D11F0-0DDA-1649-A6DC-11A0183964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0817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2799B-9040-454E-97D7-5AF3753862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64A7087-6DE1-024C-88D7-CA129EF863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D8D687-756D-AE43-908C-0084F596514B}" type="datetimeFigureOut">
              <a:rPr lang="en-US" smtClean="0"/>
              <a:t>10/12/20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D18497-5590-B64B-B440-6635769FD7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849FC5-91EC-8846-AD8A-D7A6AEE877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D11F0-0DDA-1649-A6DC-11A0183964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8319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3150C7A-CEF5-5449-BB58-210B7E8C22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D8D687-756D-AE43-908C-0084F596514B}" type="datetimeFigureOut">
              <a:rPr lang="en-US" smtClean="0"/>
              <a:t>10/12/20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E2A6C3D-DD44-134F-91EB-7DF95192E1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41C006-51C3-C448-A66B-DF0C8A3BFE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D11F0-0DDA-1649-A6DC-11A0183964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7193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53D4D-F396-534F-AC2A-17344964B4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6857C4-BE04-3946-BF56-B4B1C3261C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DF781A-FD24-A842-9108-A705F54E0E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EF22DA-D205-424A-B130-A7F5AF3D4E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D8D687-756D-AE43-908C-0084F596514B}" type="datetimeFigureOut">
              <a:rPr lang="en-US" smtClean="0"/>
              <a:t>10/12/20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207008-4659-644F-9238-EE435892A4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C193C8-57F2-934A-B849-813C679512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D11F0-0DDA-1649-A6DC-11A0183964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5166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99128-F65D-0644-8207-493CECDC6E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F0321E9-E4A7-7548-A4BA-854AB87629F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6C1620-AD74-A94B-B41D-154428CB5E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8274AD-7678-604D-A9DD-0CFD9A3CD2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D8D687-756D-AE43-908C-0084F596514B}" type="datetimeFigureOut">
              <a:rPr lang="en-US" smtClean="0"/>
              <a:t>10/12/20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C32E24-5581-C447-955D-D689E6EE6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360EC3-CCDC-6F4D-813D-6C73CAB7A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D11F0-0DDA-1649-A6DC-11A0183964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959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605AB17-0F82-3D40-8BD8-92B25ED781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8A32FB-6D4A-C841-8457-3A23B55506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6C0ACD-AACF-5C4E-BFC2-2ADA03A42FA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D8D687-756D-AE43-908C-0084F596514B}" type="datetimeFigureOut">
              <a:rPr lang="en-US" smtClean="0"/>
              <a:t>10/12/20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6B8FCA-67CF-F34E-BAEA-B6C24E96CA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D8A596-2337-8D48-BEC7-D8D43C0911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BD11F0-0DDA-1649-A6DC-11A0183964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702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tiff"/><Relationship Id="rId3" Type="http://schemas.openxmlformats.org/officeDocument/2006/relationships/image" Target="../media/image3.tiff"/><Relationship Id="rId7" Type="http://schemas.openxmlformats.org/officeDocument/2006/relationships/image" Target="../media/image7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tiff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D982D-CC3B-9440-A348-6C773985150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3FF88E-F4B0-7C4D-978B-E942D77A890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6" name="Picture 2" descr="Yvonne Michaelides › HSBC">
            <a:extLst>
              <a:ext uri="{FF2B5EF4-FFF2-40B4-BE49-F238E27FC236}">
                <a16:creationId xmlns:a16="http://schemas.microsoft.com/office/drawing/2014/main" id="{2AF03DBB-9E14-A947-A212-1AFA3205CF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B6DA46B-F34D-B94B-B559-EC69D2E7D6D4}"/>
              </a:ext>
            </a:extLst>
          </p:cNvPr>
          <p:cNvSpPr txBox="1"/>
          <p:nvPr/>
        </p:nvSpPr>
        <p:spPr>
          <a:xfrm>
            <a:off x="179614" y="6221186"/>
            <a:ext cx="72265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Montserrat" pitchFamily="2" charset="77"/>
              </a:rPr>
              <a:t>Order Processing </a:t>
            </a:r>
            <a:r>
              <a:rPr lang="en-US" sz="2400" dirty="0">
                <a:solidFill>
                  <a:schemeClr val="bg1"/>
                </a:solidFill>
                <a:latin typeface="Montserrat" pitchFamily="2" charset="77"/>
              </a:rPr>
              <a:t>System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0E6ACF3-2AFC-5A44-BB20-F27FDE7BF56B}"/>
              </a:ext>
            </a:extLst>
          </p:cNvPr>
          <p:cNvSpPr/>
          <p:nvPr/>
        </p:nvSpPr>
        <p:spPr>
          <a:xfrm>
            <a:off x="9612370" y="6221186"/>
            <a:ext cx="240001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ontserrat" pitchFamily="2" charset="77"/>
              </a:rPr>
              <a:t>Team</a:t>
            </a:r>
            <a:r>
              <a:rPr lang="en-US" sz="2400" b="1" dirty="0">
                <a:solidFill>
                  <a:schemeClr val="bg1"/>
                </a:solidFill>
                <a:latin typeface="Montserrat" pitchFamily="2" charset="77"/>
              </a:rPr>
              <a:t> Radiant</a:t>
            </a:r>
            <a:endParaRPr lang="en-US" sz="2400" dirty="0">
              <a:solidFill>
                <a:schemeClr val="bg1"/>
              </a:solidFill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6888645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D982D-CC3B-9440-A348-6C773985150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tBharat</a:t>
            </a:r>
            <a:r>
              <a:rPr lang="en-US" dirty="0"/>
              <a:t> Gupta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3FF88E-F4B0-7C4D-978B-E942D77A890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074" name="Picture 2" descr="HSBC Logo Red Color Scheme » Brand and Logo » SchemeColor.com">
            <a:extLst>
              <a:ext uri="{FF2B5EF4-FFF2-40B4-BE49-F238E27FC236}">
                <a16:creationId xmlns:a16="http://schemas.microsoft.com/office/drawing/2014/main" id="{550116FD-3016-1847-B030-DE019C176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B27E975-4D18-8C43-809B-EA431AA0B88A}"/>
              </a:ext>
            </a:extLst>
          </p:cNvPr>
          <p:cNvSpPr txBox="1"/>
          <p:nvPr/>
        </p:nvSpPr>
        <p:spPr>
          <a:xfrm>
            <a:off x="359229" y="375557"/>
            <a:ext cx="67926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Montserrat" pitchFamily="2" charset="77"/>
              </a:rPr>
              <a:t>Team </a:t>
            </a:r>
            <a:r>
              <a:rPr lang="en-US" sz="3200" b="1" dirty="0">
                <a:solidFill>
                  <a:schemeClr val="bg1"/>
                </a:solidFill>
                <a:latin typeface="Montserrat" pitchFamily="2" charset="77"/>
              </a:rPr>
              <a:t>Radiant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45CDE72-C436-EC48-87B9-4EC3E44563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6426" y="3815077"/>
            <a:ext cx="2340000" cy="2340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8075EE2-682F-A249-A4E2-FB3F23A626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5809" y="985298"/>
            <a:ext cx="2340000" cy="2340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92F0181-CE67-8748-B016-5688A57A02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5178" y="3846712"/>
            <a:ext cx="2340000" cy="2340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8D19B73-CFD4-374A-A065-847A77FA30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6803" y="3831265"/>
            <a:ext cx="2340000" cy="237130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F6E11D1-FF94-7B4F-B516-527B66AB508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-627" t="388" r="627" b="21833"/>
          <a:stretch/>
        </p:blipFill>
        <p:spPr>
          <a:xfrm>
            <a:off x="1295791" y="1063025"/>
            <a:ext cx="2340000" cy="2340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DE00643-4978-1549-9C8B-A7FA7AB6BAA6}"/>
              </a:ext>
            </a:extLst>
          </p:cNvPr>
          <p:cNvSpPr txBox="1"/>
          <p:nvPr/>
        </p:nvSpPr>
        <p:spPr>
          <a:xfrm>
            <a:off x="1451282" y="3397076"/>
            <a:ext cx="2183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Montserrat" pitchFamily="2" charset="77"/>
              </a:rPr>
              <a:t>Ayushi</a:t>
            </a:r>
            <a:r>
              <a:rPr lang="en-US" dirty="0">
                <a:solidFill>
                  <a:schemeClr val="bg1"/>
                </a:solidFill>
                <a:latin typeface="Montserrat" pitchFamily="2" charset="77"/>
              </a:rPr>
              <a:t> Aggarwal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AE9FCD7-0C95-9642-865A-9A73BBD58A62}"/>
              </a:ext>
            </a:extLst>
          </p:cNvPr>
          <p:cNvSpPr/>
          <p:nvPr/>
        </p:nvSpPr>
        <p:spPr>
          <a:xfrm>
            <a:off x="8337348" y="3371335"/>
            <a:ext cx="23439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Montserrat" pitchFamily="2" charset="77"/>
              </a:rPr>
              <a:t>Om Ashish </a:t>
            </a:r>
            <a:r>
              <a:rPr lang="en-US" dirty="0">
                <a:solidFill>
                  <a:schemeClr val="bg1"/>
                </a:solidFill>
                <a:latin typeface="Montserrat" pitchFamily="2" charset="77"/>
              </a:rPr>
              <a:t>Mishra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07240B7-1E97-2F41-9219-E51D70012D82}"/>
              </a:ext>
            </a:extLst>
          </p:cNvPr>
          <p:cNvSpPr/>
          <p:nvPr/>
        </p:nvSpPr>
        <p:spPr>
          <a:xfrm>
            <a:off x="1361514" y="6206044"/>
            <a:ext cx="22252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Montserrat" pitchFamily="2" charset="77"/>
              </a:rPr>
              <a:t>Siddhant</a:t>
            </a:r>
            <a:r>
              <a:rPr lang="en-US" dirty="0">
                <a:solidFill>
                  <a:schemeClr val="bg1"/>
                </a:solidFill>
                <a:latin typeface="Montserrat" pitchFamily="2" charset="77"/>
              </a:rPr>
              <a:t> Pandey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0DB6C03-4123-D048-ACED-42D73013A747}"/>
              </a:ext>
            </a:extLst>
          </p:cNvPr>
          <p:cNvSpPr/>
          <p:nvPr/>
        </p:nvSpPr>
        <p:spPr>
          <a:xfrm>
            <a:off x="5318927" y="6259489"/>
            <a:ext cx="12410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Montserrat" pitchFamily="2" charset="77"/>
              </a:rPr>
              <a:t>Riya</a:t>
            </a:r>
            <a:r>
              <a:rPr lang="en-US" dirty="0">
                <a:solidFill>
                  <a:schemeClr val="bg1"/>
                </a:solidFill>
                <a:latin typeface="Montserrat" pitchFamily="2" charset="77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ontserrat" pitchFamily="2" charset="77"/>
              </a:rPr>
              <a:t>Puri</a:t>
            </a:r>
            <a:endParaRPr lang="en-US" dirty="0">
              <a:solidFill>
                <a:schemeClr val="bg1"/>
              </a:solidFill>
              <a:latin typeface="Montserrat" pitchFamily="2" charset="77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8CF53FF-8A33-7A42-ADD7-13A92C4A137F}"/>
              </a:ext>
            </a:extLst>
          </p:cNvPr>
          <p:cNvSpPr/>
          <p:nvPr/>
        </p:nvSpPr>
        <p:spPr>
          <a:xfrm>
            <a:off x="8662555" y="6259489"/>
            <a:ext cx="18517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>
                <a:solidFill>
                  <a:schemeClr val="bg1"/>
                </a:solidFill>
                <a:latin typeface="Montserrat" pitchFamily="2" charset="77"/>
              </a:rPr>
              <a:t>Tarun</a:t>
            </a:r>
            <a:r>
              <a:rPr lang="en-US" dirty="0">
                <a:solidFill>
                  <a:schemeClr val="bg1"/>
                </a:solidFill>
                <a:latin typeface="Montserrat" pitchFamily="2" charset="77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ontserrat" pitchFamily="2" charset="77"/>
              </a:rPr>
              <a:t>Angrish</a:t>
            </a:r>
            <a:endParaRPr lang="en-US" dirty="0">
              <a:solidFill>
                <a:schemeClr val="bg1"/>
              </a:solidFill>
              <a:latin typeface="Montserrat" pitchFamily="2" charset="77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927C8893-5123-F34A-9865-D8338AD5228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11015" b="11015"/>
          <a:stretch/>
        </p:blipFill>
        <p:spPr>
          <a:xfrm>
            <a:off x="4769450" y="1035493"/>
            <a:ext cx="2340000" cy="2340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6AFCADD5-A6C3-FB47-8270-C45BE590E05C}"/>
              </a:ext>
            </a:extLst>
          </p:cNvPr>
          <p:cNvSpPr/>
          <p:nvPr/>
        </p:nvSpPr>
        <p:spPr>
          <a:xfrm>
            <a:off x="5014893" y="3404603"/>
            <a:ext cx="18117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Montserrat" pitchFamily="2" charset="77"/>
              </a:rPr>
              <a:t>Bharat </a:t>
            </a:r>
            <a:r>
              <a:rPr lang="en-US" dirty="0">
                <a:solidFill>
                  <a:schemeClr val="bg1"/>
                </a:solidFill>
                <a:latin typeface="Montserrat" pitchFamily="2" charset="77"/>
              </a:rPr>
              <a:t>Gupta</a:t>
            </a:r>
          </a:p>
        </p:txBody>
      </p:sp>
    </p:spTree>
    <p:extLst>
      <p:ext uri="{BB962C8B-B14F-4D97-AF65-F5344CB8AC3E}">
        <p14:creationId xmlns:p14="http://schemas.microsoft.com/office/powerpoint/2010/main" val="21855578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D982D-CC3B-9440-A348-6C773985150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v</a:t>
            </a:r>
          </a:p>
        </p:txBody>
      </p:sp>
      <p:pic>
        <p:nvPicPr>
          <p:cNvPr id="3074" name="Picture 2" descr="HSBC Logo Red Color Scheme » Brand and Logo » SchemeColor.com">
            <a:extLst>
              <a:ext uri="{FF2B5EF4-FFF2-40B4-BE49-F238E27FC236}">
                <a16:creationId xmlns:a16="http://schemas.microsoft.com/office/drawing/2014/main" id="{550116FD-3016-1847-B030-DE019C176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B27E975-4D18-8C43-809B-EA431AA0B88A}"/>
              </a:ext>
            </a:extLst>
          </p:cNvPr>
          <p:cNvSpPr txBox="1"/>
          <p:nvPr/>
        </p:nvSpPr>
        <p:spPr>
          <a:xfrm>
            <a:off x="359229" y="375557"/>
            <a:ext cx="67926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Montserrat" pitchFamily="2" charset="77"/>
              </a:rPr>
              <a:t>Introduction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2165AB-9B38-F542-A943-2B18B9ECC78D}"/>
              </a:ext>
            </a:extLst>
          </p:cNvPr>
          <p:cNvSpPr txBox="1"/>
          <p:nvPr/>
        </p:nvSpPr>
        <p:spPr>
          <a:xfrm>
            <a:off x="473529" y="1257300"/>
            <a:ext cx="11185071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Montserrat" pitchFamily="2" charset="77"/>
              </a:rPr>
              <a:t>The project involved us in designing and developing a </a:t>
            </a:r>
            <a:r>
              <a:rPr lang="en-US" sz="2000" b="1" dirty="0">
                <a:solidFill>
                  <a:schemeClr val="bg1"/>
                </a:solidFill>
                <a:latin typeface="Montserrat" pitchFamily="2" charset="77"/>
              </a:rPr>
              <a:t>Order Processing System</a:t>
            </a:r>
            <a:r>
              <a:rPr lang="en-US" sz="2000" dirty="0">
                <a:solidFill>
                  <a:schemeClr val="bg1"/>
                </a:solidFill>
                <a:latin typeface="Montserrat" pitchFamily="2" charset="77"/>
              </a:rPr>
              <a:t>, with a certain group of functionalities and certain end cases.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  <a:latin typeface="Montserrat" pitchFamily="2" charset="77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Montserrat" pitchFamily="2" charset="77"/>
              </a:rPr>
              <a:t>The team designed and developed the </a:t>
            </a:r>
            <a:r>
              <a:rPr lang="en-US" sz="2000" b="1" dirty="0">
                <a:solidFill>
                  <a:schemeClr val="bg1"/>
                </a:solidFill>
                <a:latin typeface="Montserrat" pitchFamily="2" charset="77"/>
              </a:rPr>
              <a:t>web</a:t>
            </a:r>
            <a:r>
              <a:rPr lang="en-US" sz="2000" dirty="0">
                <a:solidFill>
                  <a:schemeClr val="bg1"/>
                </a:solidFill>
                <a:latin typeface="Montserrat" pitchFamily="2" charset="77"/>
              </a:rPr>
              <a:t> </a:t>
            </a:r>
            <a:r>
              <a:rPr lang="en-US" sz="2000" b="1" dirty="0">
                <a:solidFill>
                  <a:schemeClr val="bg1"/>
                </a:solidFill>
                <a:latin typeface="Montserrat" pitchFamily="2" charset="77"/>
              </a:rPr>
              <a:t>application</a:t>
            </a:r>
            <a:r>
              <a:rPr lang="en-US" sz="2000" dirty="0">
                <a:solidFill>
                  <a:schemeClr val="bg1"/>
                </a:solidFill>
                <a:latin typeface="Montserrat" pitchFamily="2" charset="77"/>
              </a:rPr>
              <a:t> which was capable of performing the necessary </a:t>
            </a:r>
            <a:r>
              <a:rPr lang="en-US" sz="2000" b="1" dirty="0">
                <a:solidFill>
                  <a:schemeClr val="bg1"/>
                </a:solidFill>
                <a:latin typeface="Montserrat" pitchFamily="2" charset="77"/>
              </a:rPr>
              <a:t>functionalities</a:t>
            </a:r>
            <a:r>
              <a:rPr lang="en-US" sz="2000" dirty="0">
                <a:solidFill>
                  <a:schemeClr val="bg1"/>
                </a:solidFill>
                <a:latin typeface="Montserrat" pitchFamily="2" charset="77"/>
              </a:rPr>
              <a:t>, along with a reliable and extensible database.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  <a:latin typeface="Montserrat" pitchFamily="2" charset="77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Montserrat" pitchFamily="2" charset="77"/>
              </a:rPr>
              <a:t>Considering </a:t>
            </a:r>
            <a:r>
              <a:rPr lang="en-US" sz="2000" b="1" dirty="0">
                <a:solidFill>
                  <a:schemeClr val="bg1"/>
                </a:solidFill>
                <a:latin typeface="Montserrat" pitchFamily="2" charset="77"/>
              </a:rPr>
              <a:t>HSBC’s core values</a:t>
            </a:r>
            <a:r>
              <a:rPr lang="en-US" sz="2000" dirty="0">
                <a:solidFill>
                  <a:schemeClr val="bg1"/>
                </a:solidFill>
                <a:latin typeface="Montserrat" pitchFamily="2" charset="77"/>
              </a:rPr>
              <a:t> into the back of our minds, we tried to inculcate them accordingly and thus designed the app as ‘</a:t>
            </a:r>
            <a:r>
              <a:rPr lang="en-US" sz="2000" b="1" dirty="0">
                <a:solidFill>
                  <a:schemeClr val="bg1"/>
                </a:solidFill>
                <a:latin typeface="Montserrat" pitchFamily="2" charset="77"/>
              </a:rPr>
              <a:t>loosely-coupled</a:t>
            </a:r>
            <a:r>
              <a:rPr lang="en-US" sz="2000" dirty="0">
                <a:solidFill>
                  <a:schemeClr val="bg1"/>
                </a:solidFill>
                <a:latin typeface="Montserrat" pitchFamily="2" charset="77"/>
              </a:rPr>
              <a:t>’ as possible.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  <a:latin typeface="Montserrat" pitchFamily="2" charset="77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  <a:latin typeface="Montserrat" pitchFamily="2" charset="77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  <a:latin typeface="Montserrat" pitchFamily="2" charset="77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  <a:latin typeface="Montserrat" pitchFamily="2" charset="77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  <a:latin typeface="Montserrat" pitchFamily="2" charset="77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Montserrat" pitchFamily="2" charset="77"/>
              </a:rPr>
              <a:t>The </a:t>
            </a:r>
            <a:r>
              <a:rPr lang="en-US" sz="2000" b="1" dirty="0">
                <a:solidFill>
                  <a:schemeClr val="bg1"/>
                </a:solidFill>
                <a:latin typeface="Montserrat" pitchFamily="2" charset="77"/>
              </a:rPr>
              <a:t>training</a:t>
            </a:r>
            <a:r>
              <a:rPr lang="en-US" sz="2000" dirty="0">
                <a:solidFill>
                  <a:schemeClr val="bg1"/>
                </a:solidFill>
                <a:latin typeface="Montserrat" pitchFamily="2" charset="77"/>
              </a:rPr>
              <a:t> that we underwent proved to be immensely helpful in this project and aided us with all the </a:t>
            </a:r>
            <a:r>
              <a:rPr lang="en-US" sz="2000" b="1" dirty="0">
                <a:solidFill>
                  <a:schemeClr val="bg1"/>
                </a:solidFill>
                <a:latin typeface="Montserrat" pitchFamily="2" charset="77"/>
              </a:rPr>
              <a:t>tools</a:t>
            </a:r>
            <a:r>
              <a:rPr lang="en-US" sz="2000" dirty="0">
                <a:solidFill>
                  <a:schemeClr val="bg1"/>
                </a:solidFill>
                <a:latin typeface="Montserrat" pitchFamily="2" charset="77"/>
              </a:rPr>
              <a:t> and </a:t>
            </a:r>
            <a:r>
              <a:rPr lang="en-US" sz="2000" b="1" dirty="0">
                <a:solidFill>
                  <a:schemeClr val="bg1"/>
                </a:solidFill>
                <a:latin typeface="Montserrat" pitchFamily="2" charset="77"/>
              </a:rPr>
              <a:t>technology</a:t>
            </a:r>
            <a:r>
              <a:rPr lang="en-US" sz="2000" dirty="0">
                <a:solidFill>
                  <a:schemeClr val="bg1"/>
                </a:solidFill>
                <a:latin typeface="Montserrat" pitchFamily="2" charset="77"/>
              </a:rPr>
              <a:t> </a:t>
            </a:r>
            <a:r>
              <a:rPr lang="en-US" sz="2000" b="1" dirty="0">
                <a:solidFill>
                  <a:schemeClr val="bg1"/>
                </a:solidFill>
                <a:latin typeface="Montserrat" pitchFamily="2" charset="77"/>
              </a:rPr>
              <a:t>concepts</a:t>
            </a:r>
            <a:r>
              <a:rPr lang="en-US" sz="2000" dirty="0">
                <a:solidFill>
                  <a:schemeClr val="bg1"/>
                </a:solidFill>
                <a:latin typeface="Montserrat" pitchFamily="2" charset="77"/>
              </a:rPr>
              <a:t> that can be applied in to solving real-world problems.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BF81CF-6390-3546-83EF-6E7362BEFBEF}"/>
              </a:ext>
            </a:extLst>
          </p:cNvPr>
          <p:cNvSpPr txBox="1"/>
          <p:nvPr/>
        </p:nvSpPr>
        <p:spPr>
          <a:xfrm>
            <a:off x="2867839" y="4228654"/>
            <a:ext cx="638793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Montserrat" pitchFamily="2" charset="77"/>
              </a:rPr>
              <a:t>Dependable, open, connected and flexible</a:t>
            </a:r>
          </a:p>
        </p:txBody>
      </p:sp>
    </p:spTree>
    <p:extLst>
      <p:ext uri="{BB962C8B-B14F-4D97-AF65-F5344CB8AC3E}">
        <p14:creationId xmlns:p14="http://schemas.microsoft.com/office/powerpoint/2010/main" val="22078229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D982D-CC3B-9440-A348-6C773985150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v</a:t>
            </a:r>
          </a:p>
        </p:txBody>
      </p:sp>
      <p:pic>
        <p:nvPicPr>
          <p:cNvPr id="3074" name="Picture 2" descr="HSBC Logo Red Color Scheme » Brand and Logo » SchemeColor.com">
            <a:extLst>
              <a:ext uri="{FF2B5EF4-FFF2-40B4-BE49-F238E27FC236}">
                <a16:creationId xmlns:a16="http://schemas.microsoft.com/office/drawing/2014/main" id="{550116FD-3016-1847-B030-DE019C176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B27E975-4D18-8C43-809B-EA431AA0B88A}"/>
              </a:ext>
            </a:extLst>
          </p:cNvPr>
          <p:cNvSpPr txBox="1"/>
          <p:nvPr/>
        </p:nvSpPr>
        <p:spPr>
          <a:xfrm>
            <a:off x="359229" y="375557"/>
            <a:ext cx="67926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Montserrat" pitchFamily="2" charset="77"/>
              </a:rPr>
              <a:t>Approach to Problem Solving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2165AB-9B38-F542-A943-2B18B9ECC78D}"/>
              </a:ext>
            </a:extLst>
          </p:cNvPr>
          <p:cNvSpPr txBox="1"/>
          <p:nvPr/>
        </p:nvSpPr>
        <p:spPr>
          <a:xfrm>
            <a:off x="473529" y="1257300"/>
            <a:ext cx="11185071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Montserrat" pitchFamily="2" charset="77"/>
              </a:rPr>
              <a:t>In these unprecedented times, the team collaborated </a:t>
            </a:r>
            <a:r>
              <a:rPr lang="en-US" sz="2000" b="1" dirty="0">
                <a:solidFill>
                  <a:schemeClr val="bg1"/>
                </a:solidFill>
                <a:latin typeface="Montserrat" pitchFamily="2" charset="77"/>
              </a:rPr>
              <a:t>virtually</a:t>
            </a:r>
            <a:r>
              <a:rPr lang="en-US" sz="2000" dirty="0">
                <a:solidFill>
                  <a:schemeClr val="bg1"/>
                </a:solidFill>
                <a:latin typeface="Montserrat" pitchFamily="2" charset="77"/>
              </a:rPr>
              <a:t> and everyone did their part. Though there were certain disadvantages to collaborating online, but by the end of the project, all were somewhere well versed with the right set of </a:t>
            </a:r>
            <a:r>
              <a:rPr lang="en-US" sz="2000" b="1" dirty="0">
                <a:solidFill>
                  <a:schemeClr val="bg1"/>
                </a:solidFill>
                <a:latin typeface="Montserrat" pitchFamily="2" charset="77"/>
              </a:rPr>
              <a:t>approach</a:t>
            </a:r>
            <a:r>
              <a:rPr lang="en-US" sz="2000" dirty="0">
                <a:solidFill>
                  <a:schemeClr val="bg1"/>
                </a:solidFill>
                <a:latin typeface="Montserrat" pitchFamily="2" charset="77"/>
              </a:rPr>
              <a:t> to tackling problems.</a:t>
            </a:r>
          </a:p>
          <a:p>
            <a:pPr algn="just"/>
            <a:endParaRPr lang="en-US" sz="2000" dirty="0">
              <a:solidFill>
                <a:schemeClr val="bg1"/>
              </a:solidFill>
              <a:latin typeface="Montserrat" pitchFamily="2" charset="77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Montserrat" pitchFamily="2" charset="77"/>
              </a:rPr>
              <a:t>The team was </a:t>
            </a:r>
            <a:r>
              <a:rPr lang="en-US" sz="2000" b="1" dirty="0">
                <a:solidFill>
                  <a:schemeClr val="bg1"/>
                </a:solidFill>
                <a:latin typeface="Montserrat" pitchFamily="2" charset="77"/>
              </a:rPr>
              <a:t>allotted</a:t>
            </a:r>
            <a:r>
              <a:rPr lang="en-US" sz="2000" dirty="0">
                <a:solidFill>
                  <a:schemeClr val="bg1"/>
                </a:solidFill>
                <a:latin typeface="Montserrat" pitchFamily="2" charset="77"/>
              </a:rPr>
              <a:t> tasks accordingly to their </a:t>
            </a:r>
            <a:r>
              <a:rPr lang="en-US" sz="2000" b="1" dirty="0">
                <a:solidFill>
                  <a:schemeClr val="bg1"/>
                </a:solidFill>
                <a:latin typeface="Montserrat" pitchFamily="2" charset="77"/>
              </a:rPr>
              <a:t>SWOT</a:t>
            </a:r>
            <a:r>
              <a:rPr lang="en-US" sz="2000" dirty="0">
                <a:solidFill>
                  <a:schemeClr val="bg1"/>
                </a:solidFill>
                <a:latin typeface="Montserrat" pitchFamily="2" charset="77"/>
              </a:rPr>
              <a:t> analysis and each module was </a:t>
            </a:r>
            <a:r>
              <a:rPr lang="en-US" sz="2000" b="1" dirty="0">
                <a:solidFill>
                  <a:schemeClr val="bg1"/>
                </a:solidFill>
                <a:latin typeface="Montserrat" pitchFamily="2" charset="77"/>
              </a:rPr>
              <a:t>quantified</a:t>
            </a:r>
            <a:r>
              <a:rPr lang="en-US" sz="2000" dirty="0">
                <a:solidFill>
                  <a:schemeClr val="bg1"/>
                </a:solidFill>
                <a:latin typeface="Montserrat" pitchFamily="2" charset="77"/>
              </a:rPr>
              <a:t> and tracked according to the project progress.</a:t>
            </a:r>
          </a:p>
          <a:p>
            <a:pPr algn="just"/>
            <a:endParaRPr lang="en-US" sz="2000" dirty="0">
              <a:solidFill>
                <a:schemeClr val="bg1"/>
              </a:solidFill>
              <a:latin typeface="Montserrat" pitchFamily="2" charset="77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Montserrat" pitchFamily="2" charset="77"/>
              </a:rPr>
              <a:t>High level system design, database design and frontend mockups were done initially so that team could </a:t>
            </a:r>
            <a:r>
              <a:rPr lang="en-US" sz="2000" b="1" dirty="0">
                <a:solidFill>
                  <a:schemeClr val="bg1"/>
                </a:solidFill>
                <a:latin typeface="Montserrat" pitchFamily="2" charset="77"/>
              </a:rPr>
              <a:t>discuss</a:t>
            </a:r>
            <a:r>
              <a:rPr lang="en-US" sz="2000" dirty="0">
                <a:solidFill>
                  <a:schemeClr val="bg1"/>
                </a:solidFill>
                <a:latin typeface="Montserrat" pitchFamily="2" charset="77"/>
              </a:rPr>
              <a:t> and </a:t>
            </a:r>
            <a:r>
              <a:rPr lang="en-US" sz="2000" b="1" dirty="0">
                <a:solidFill>
                  <a:schemeClr val="bg1"/>
                </a:solidFill>
                <a:latin typeface="Montserrat" pitchFamily="2" charset="77"/>
              </a:rPr>
              <a:t>vet</a:t>
            </a:r>
            <a:r>
              <a:rPr lang="en-US" sz="2000" dirty="0">
                <a:solidFill>
                  <a:schemeClr val="bg1"/>
                </a:solidFill>
                <a:latin typeface="Montserrat" pitchFamily="2" charset="77"/>
              </a:rPr>
              <a:t> </a:t>
            </a:r>
            <a:r>
              <a:rPr lang="en-US" sz="2000" b="1" dirty="0">
                <a:solidFill>
                  <a:schemeClr val="bg1"/>
                </a:solidFill>
                <a:latin typeface="Montserrat" pitchFamily="2" charset="77"/>
              </a:rPr>
              <a:t>accordingly</a:t>
            </a:r>
            <a:r>
              <a:rPr lang="en-US" sz="2000" dirty="0">
                <a:solidFill>
                  <a:schemeClr val="bg1"/>
                </a:solidFill>
                <a:latin typeface="Montserrat" pitchFamily="2" charset="77"/>
              </a:rPr>
              <a:t> to what is required.</a:t>
            </a:r>
          </a:p>
          <a:p>
            <a:pPr algn="just"/>
            <a:endParaRPr lang="en-US" sz="2000" dirty="0">
              <a:solidFill>
                <a:schemeClr val="bg1"/>
              </a:solidFill>
              <a:latin typeface="Montserrat" pitchFamily="2" charset="77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Montserrat" pitchFamily="2" charset="77"/>
              </a:rPr>
              <a:t>Each task when done was </a:t>
            </a:r>
            <a:r>
              <a:rPr lang="en-US" sz="2000" b="1" dirty="0">
                <a:solidFill>
                  <a:schemeClr val="bg1"/>
                </a:solidFill>
                <a:latin typeface="Montserrat" pitchFamily="2" charset="77"/>
              </a:rPr>
              <a:t>communicated</a:t>
            </a:r>
            <a:r>
              <a:rPr lang="en-US" sz="2000" dirty="0">
                <a:solidFill>
                  <a:schemeClr val="bg1"/>
                </a:solidFill>
                <a:latin typeface="Montserrat" pitchFamily="2" charset="77"/>
              </a:rPr>
              <a:t> to the entire team effectively and no </a:t>
            </a:r>
            <a:r>
              <a:rPr lang="en-US" sz="2000" b="1" dirty="0">
                <a:solidFill>
                  <a:schemeClr val="bg1"/>
                </a:solidFill>
                <a:latin typeface="Montserrat" pitchFamily="2" charset="77"/>
              </a:rPr>
              <a:t>communication</a:t>
            </a:r>
            <a:r>
              <a:rPr lang="en-US" sz="2000" dirty="0">
                <a:solidFill>
                  <a:schemeClr val="bg1"/>
                </a:solidFill>
                <a:latin typeface="Montserrat" pitchFamily="2" charset="77"/>
              </a:rPr>
              <a:t> </a:t>
            </a:r>
            <a:r>
              <a:rPr lang="en-US" sz="2000" b="1" dirty="0">
                <a:solidFill>
                  <a:schemeClr val="bg1"/>
                </a:solidFill>
                <a:latin typeface="Montserrat" pitchFamily="2" charset="77"/>
              </a:rPr>
              <a:t>gap</a:t>
            </a:r>
            <a:r>
              <a:rPr lang="en-US" sz="2000" dirty="0">
                <a:solidFill>
                  <a:schemeClr val="bg1"/>
                </a:solidFill>
                <a:latin typeface="Montserrat" pitchFamily="2" charset="77"/>
              </a:rPr>
              <a:t> was experienced.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  <a:latin typeface="Montserrat" pitchFamily="2" charset="77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Montserrat" pitchFamily="2" charset="77"/>
              </a:rPr>
              <a:t>Many new problem solving </a:t>
            </a:r>
            <a:r>
              <a:rPr lang="en-US" sz="2000" b="1" dirty="0">
                <a:solidFill>
                  <a:schemeClr val="bg1"/>
                </a:solidFill>
                <a:latin typeface="Montserrat" pitchFamily="2" charset="77"/>
              </a:rPr>
              <a:t>techniques</a:t>
            </a:r>
            <a:r>
              <a:rPr lang="en-US" sz="2000" dirty="0">
                <a:solidFill>
                  <a:schemeClr val="bg1"/>
                </a:solidFill>
                <a:latin typeface="Montserrat" pitchFamily="2" charset="77"/>
              </a:rPr>
              <a:t>, </a:t>
            </a:r>
            <a:r>
              <a:rPr lang="en-US" sz="2000" b="1" dirty="0">
                <a:solidFill>
                  <a:schemeClr val="bg1"/>
                </a:solidFill>
                <a:latin typeface="Montserrat" pitchFamily="2" charset="77"/>
              </a:rPr>
              <a:t>design</a:t>
            </a:r>
            <a:r>
              <a:rPr lang="en-US" sz="2000" dirty="0">
                <a:solidFill>
                  <a:schemeClr val="bg1"/>
                </a:solidFill>
                <a:latin typeface="Montserrat" pitchFamily="2" charset="77"/>
              </a:rPr>
              <a:t> </a:t>
            </a:r>
            <a:r>
              <a:rPr lang="en-US" sz="2000" b="1" dirty="0">
                <a:solidFill>
                  <a:schemeClr val="bg1"/>
                </a:solidFill>
                <a:latin typeface="Montserrat" pitchFamily="2" charset="77"/>
              </a:rPr>
              <a:t>patterns</a:t>
            </a:r>
            <a:r>
              <a:rPr lang="en-US" sz="2000" dirty="0">
                <a:solidFill>
                  <a:schemeClr val="bg1"/>
                </a:solidFill>
                <a:latin typeface="Montserrat" pitchFamily="2" charset="77"/>
              </a:rPr>
              <a:t>, </a:t>
            </a:r>
            <a:r>
              <a:rPr lang="en-US" sz="2000" b="1" dirty="0">
                <a:solidFill>
                  <a:schemeClr val="bg1"/>
                </a:solidFill>
                <a:latin typeface="Montserrat" pitchFamily="2" charset="77"/>
              </a:rPr>
              <a:t>technologies</a:t>
            </a:r>
            <a:r>
              <a:rPr lang="en-US" sz="2000" dirty="0">
                <a:solidFill>
                  <a:schemeClr val="bg1"/>
                </a:solidFill>
                <a:latin typeface="Montserrat" pitchFamily="2" charset="77"/>
              </a:rPr>
              <a:t> and </a:t>
            </a:r>
            <a:r>
              <a:rPr lang="en-US" sz="2000" b="1" dirty="0">
                <a:solidFill>
                  <a:schemeClr val="bg1"/>
                </a:solidFill>
                <a:latin typeface="Montserrat" pitchFamily="2" charset="77"/>
              </a:rPr>
              <a:t>tools</a:t>
            </a:r>
            <a:r>
              <a:rPr lang="en-US" sz="2000" dirty="0">
                <a:solidFill>
                  <a:schemeClr val="bg1"/>
                </a:solidFill>
                <a:latin typeface="Montserrat" pitchFamily="2" charset="77"/>
              </a:rPr>
              <a:t> were learnt in this process.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5489245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D982D-CC3B-9440-A348-6C773985150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v</a:t>
            </a:r>
          </a:p>
        </p:txBody>
      </p:sp>
      <p:pic>
        <p:nvPicPr>
          <p:cNvPr id="3074" name="Picture 2" descr="HSBC Logo Red Color Scheme » Brand and Logo » SchemeColor.com">
            <a:extLst>
              <a:ext uri="{FF2B5EF4-FFF2-40B4-BE49-F238E27FC236}">
                <a16:creationId xmlns:a16="http://schemas.microsoft.com/office/drawing/2014/main" id="{550116FD-3016-1847-B030-DE019C176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8000"/>
                    </a14:imgEffect>
                    <a14:imgEffect>
                      <a14:saturation sat="400000"/>
                    </a14:imgEffect>
                    <a14:imgEffect>
                      <a14:brightnessContrast bright="21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B27E975-4D18-8C43-809B-EA431AA0B88A}"/>
              </a:ext>
            </a:extLst>
          </p:cNvPr>
          <p:cNvSpPr txBox="1"/>
          <p:nvPr/>
        </p:nvSpPr>
        <p:spPr>
          <a:xfrm>
            <a:off x="359229" y="375557"/>
            <a:ext cx="67926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Montserrat" pitchFamily="2" charset="77"/>
              </a:rPr>
              <a:t>Product Screens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2F994B-783C-824D-8045-AC33417503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7919" y="3949648"/>
            <a:ext cx="5372926" cy="23778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FE74B60-883A-164E-9A0B-5F790211EE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4105" y="1353426"/>
            <a:ext cx="5447815" cy="24109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8406065-4750-E545-AFBA-1A1F34A3FC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4974" y="2811102"/>
            <a:ext cx="6054975" cy="37707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FB4A9E2-4B5B-9148-B72E-8906877595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974" y="1018052"/>
            <a:ext cx="6029051" cy="16887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537543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SBC Logo Red Color Scheme » Brand and Logo » SchemeColor.com">
            <a:extLst>
              <a:ext uri="{FF2B5EF4-FFF2-40B4-BE49-F238E27FC236}">
                <a16:creationId xmlns:a16="http://schemas.microsoft.com/office/drawing/2014/main" id="{550116FD-3016-1847-B030-DE019C176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D1C62A4A-9EB6-0348-8F2F-011118C37DF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Montserrat" pitchFamily="2" charset="77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4499924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</TotalTime>
  <Words>285</Words>
  <Application>Microsoft Macintosh PowerPoint</Application>
  <PresentationFormat>Widescreen</PresentationFormat>
  <Paragraphs>38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Calibri</vt:lpstr>
      <vt:lpstr>Calibri Light</vt:lpstr>
      <vt:lpstr>Montserrat</vt:lpstr>
      <vt:lpstr>Office Theme</vt:lpstr>
      <vt:lpstr>PowerPoint Presentation</vt:lpstr>
      <vt:lpstr>tBharat Gupta</vt:lpstr>
      <vt:lpstr>v</vt:lpstr>
      <vt:lpstr>v</vt:lpstr>
      <vt:lpstr>v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7</cp:revision>
  <dcterms:created xsi:type="dcterms:W3CDTF">2020-10-12T16:11:27Z</dcterms:created>
  <dcterms:modified xsi:type="dcterms:W3CDTF">2020-10-12T17:24:45Z</dcterms:modified>
</cp:coreProperties>
</file>